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5"/>
  </p:handoutMasterIdLst>
  <p:sldIdLst>
    <p:sldId id="281" r:id="rId2"/>
    <p:sldId id="279" r:id="rId3"/>
    <p:sldId id="280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20443"/>
    <a:srgbClr val="FF33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93" autoAdjust="0"/>
    <p:restoredTop sz="94660"/>
  </p:normalViewPr>
  <p:slideViewPr>
    <p:cSldViewPr>
      <p:cViewPr varScale="1">
        <p:scale>
          <a:sx n="65" d="100"/>
          <a:sy n="65" d="100"/>
        </p:scale>
        <p:origin x="-154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4E2D8730-F8EB-442D-821C-55ADA6ED121F}" type="datetimeFigureOut">
              <a:rPr lang="en-US"/>
              <a:pPr>
                <a:defRPr/>
              </a:pPr>
              <a:t>3/21/2017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803FCE85-7EA9-4CCB-97FA-314E1DAE8B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35034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228600" y="2889250"/>
            <a:ext cx="8610600" cy="201613"/>
            <a:chOff x="144" y="1680"/>
            <a:chExt cx="5424" cy="144"/>
          </a:xfrm>
        </p:grpSpPr>
        <p:sp>
          <p:nvSpPr>
            <p:cNvPr id="5" name="Rectangle 8"/>
            <p:cNvSpPr>
              <a:spLocks noChangeArrowheads="1"/>
            </p:cNvSpPr>
            <p:nvPr userDrawn="1"/>
          </p:nvSpPr>
          <p:spPr bwMode="auto">
            <a:xfrm>
              <a:off x="144" y="1680"/>
              <a:ext cx="1808" cy="14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6" name="Rectangle 9"/>
            <p:cNvSpPr>
              <a:spLocks noChangeArrowheads="1"/>
            </p:cNvSpPr>
            <p:nvPr userDrawn="1"/>
          </p:nvSpPr>
          <p:spPr bwMode="auto">
            <a:xfrm>
              <a:off x="1952" y="1680"/>
              <a:ext cx="1808" cy="1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7" name="Rectangle 10"/>
            <p:cNvSpPr>
              <a:spLocks noChangeArrowheads="1"/>
            </p:cNvSpPr>
            <p:nvPr userDrawn="1"/>
          </p:nvSpPr>
          <p:spPr bwMode="auto">
            <a:xfrm>
              <a:off x="3760" y="1680"/>
              <a:ext cx="1808" cy="14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</p:grpSp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 algn="ctr">
              <a:defRPr sz="5800"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B69477-55C8-4F73-9EC4-6A54065415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1600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4E37C4-02D2-4F65-8118-DAE96FAF101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82721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90B9B5-5732-4006-A55F-CE462C5CD4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1310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D0451D-D9DC-44CD-B163-E471BED2F45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36381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E8FB9A-C798-4E55-BDFD-AFDECB3A647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76763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0B6650-8145-4FBC-8266-975B44C372F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6159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531A87-E76F-4638-815B-2E2C0CD2651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4084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77CDDC-3B8E-4801-B596-BBF34D30F3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385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C63A7C-DEE3-44F8-8FD2-F5293DC1662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8847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1696BD-C28C-44A9-8CC4-5762B1A87D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3661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56DDCF-692A-403C-BBED-EDE315CCE2B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607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5E8B2D-680D-47FF-AF18-B93026F3265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5743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AF9B88-C492-45AC-8E8F-52662E7109B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6892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1312E8-5046-4A71-ACC1-13164938E09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4446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fld id="{12A4FD79-6780-432F-852E-D51DE95E03F0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57200" y="1447800"/>
            <a:ext cx="807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 sz="240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  <p:sldLayoutId id="2147483810" r:id="rId12"/>
    <p:sldLayoutId id="2147483811" r:id="rId13"/>
    <p:sldLayoutId id="2147483812" r:id="rId14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533400" y="0"/>
            <a:ext cx="8229600" cy="98742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3200" kern="0" smtClean="0">
                <a:solidFill>
                  <a:schemeClr val="folHlink"/>
                </a:solidFill>
              </a:rPr>
              <a:t>Me llamo __________   	Clase 701</a:t>
            </a:r>
            <a:br>
              <a:rPr lang="en-US" altLang="en-US" sz="3200" kern="0" smtClean="0">
                <a:solidFill>
                  <a:schemeClr val="folHlink"/>
                </a:solidFill>
              </a:rPr>
            </a:br>
            <a:r>
              <a:rPr lang="en-US" altLang="en-US" sz="3200" kern="0" smtClean="0">
                <a:solidFill>
                  <a:schemeClr val="folHlink"/>
                </a:solidFill>
              </a:rPr>
              <a:t>La fecha es el 21 de marzo del 2017</a:t>
            </a:r>
            <a:endParaRPr lang="en-US" altLang="en-US" sz="3200" kern="0" dirty="0" smtClean="0">
              <a:solidFill>
                <a:schemeClr val="folHlink"/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304800" y="914400"/>
            <a:ext cx="8991600" cy="57912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533400" indent="-533400" eaLnBrk="1" hangingPunct="1">
              <a:buFont typeface="Wingdings" pitchFamily="2" charset="2"/>
              <a:buNone/>
            </a:pPr>
            <a:r>
              <a:rPr lang="es-ES_tradnl" altLang="en-US" sz="2400" kern="0" smtClean="0">
                <a:solidFill>
                  <a:schemeClr val="accent2"/>
                </a:solidFill>
              </a:rPr>
              <a:t>Propósito # 50b: </a:t>
            </a:r>
            <a:r>
              <a:rPr lang="es-ES_tradnl" altLang="en-US" sz="2400" kern="0" smtClean="0"/>
              <a:t>¿Comprendes los verbos de cambio radical?</a:t>
            </a:r>
          </a:p>
          <a:p>
            <a:pPr marL="533400" indent="-533400" eaLnBrk="1" hangingPunct="1">
              <a:buFont typeface="Wingdings" pitchFamily="2" charset="2"/>
              <a:buNone/>
            </a:pPr>
            <a:r>
              <a:rPr lang="es-ES_tradnl" altLang="en-US" sz="2000" kern="0" smtClean="0">
                <a:solidFill>
                  <a:srgbClr val="7030A0"/>
                </a:solidFill>
              </a:rPr>
              <a:t>L.O.- to review stem-changing verbs</a:t>
            </a:r>
          </a:p>
          <a:p>
            <a:pPr marL="533400" indent="-533400" eaLnBrk="1" hangingPunct="1">
              <a:buFont typeface="Wingdings" pitchFamily="2" charset="2"/>
              <a:buNone/>
            </a:pPr>
            <a:r>
              <a:rPr lang="es-ES_tradnl" altLang="en-US" sz="2400" kern="0" smtClean="0">
                <a:solidFill>
                  <a:schemeClr val="accent2"/>
                </a:solidFill>
              </a:rPr>
              <a:t>Actividad Inicial:</a:t>
            </a:r>
          </a:p>
          <a:p>
            <a:pPr marL="533400" indent="-533400" eaLnBrk="1" hangingPunct="1"/>
            <a:r>
              <a:rPr lang="es-ES_tradnl" altLang="en-US" sz="2400" kern="0" smtClean="0"/>
              <a:t>Conjuga los verbos de cambio radical</a:t>
            </a:r>
          </a:p>
          <a:p>
            <a:pPr marL="533400" indent="-533400" eaLnBrk="1" hangingPunct="1"/>
            <a:endParaRPr lang="es-ES_tradnl" altLang="en-US" sz="2000" i="1" kern="0" smtClean="0"/>
          </a:p>
          <a:p>
            <a:pPr marL="533400" indent="-533400" eaLnBrk="1" hangingPunct="1"/>
            <a:endParaRPr lang="es-ES_tradnl" altLang="en-US" sz="2000" i="1" kern="0" smtClean="0"/>
          </a:p>
          <a:p>
            <a:pPr marL="533400" indent="-533400" eaLnBrk="1" hangingPunct="1"/>
            <a:endParaRPr lang="es-ES_tradnl" altLang="en-US" sz="2000" i="1" kern="0" smtClean="0"/>
          </a:p>
          <a:p>
            <a:pPr marL="533400" indent="-533400" eaLnBrk="1" hangingPunct="1"/>
            <a:endParaRPr lang="es-ES_tradnl" altLang="en-US" sz="2000" i="1" kern="0" smtClean="0"/>
          </a:p>
          <a:p>
            <a:pPr marL="533400" indent="-533400" eaLnBrk="1" hangingPunct="1"/>
            <a:endParaRPr lang="es-ES_tradnl" altLang="en-US" sz="2000" i="1" kern="0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33400" y="2971800"/>
          <a:ext cx="8382000" cy="148272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219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6425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70681">
                <a:tc gridSpan="4">
                  <a:txBody>
                    <a:bodyPr/>
                    <a:lstStyle/>
                    <a:p>
                      <a:pPr algn="ctr"/>
                      <a:r>
                        <a:rPr lang="en-US" sz="1800" dirty="0" err="1"/>
                        <a:t>Pensar</a:t>
                      </a:r>
                      <a:r>
                        <a:rPr lang="en-US" sz="1800" dirty="0"/>
                        <a:t> </a:t>
                      </a:r>
                      <a:r>
                        <a:rPr lang="en-US" sz="1800" b="0" i="1" dirty="0"/>
                        <a:t>(to think</a:t>
                      </a:r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681">
                <a:tc>
                  <a:txBody>
                    <a:bodyPr/>
                    <a:lstStyle/>
                    <a:p>
                      <a:r>
                        <a:rPr lang="en-US" sz="1800" dirty="0" err="1"/>
                        <a:t>Yo</a:t>
                      </a:r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Nosotros</a:t>
                      </a:r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681">
                <a:tc>
                  <a:txBody>
                    <a:bodyPr/>
                    <a:lstStyle/>
                    <a:p>
                      <a:r>
                        <a:rPr lang="en-US" sz="1800" dirty="0" err="1"/>
                        <a:t>Tú</a:t>
                      </a:r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Vosotros</a:t>
                      </a:r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681">
                <a:tc>
                  <a:txBody>
                    <a:bodyPr/>
                    <a:lstStyle/>
                    <a:p>
                      <a:r>
                        <a:rPr lang="en-US" sz="1800" dirty="0" err="1"/>
                        <a:t>Él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ella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Ud</a:t>
                      </a:r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Ellos</a:t>
                      </a:r>
                      <a:r>
                        <a:rPr lang="en-US" sz="1800" baseline="0" dirty="0"/>
                        <a:t> </a:t>
                      </a:r>
                      <a:r>
                        <a:rPr lang="en-US" sz="1800" baseline="0" dirty="0" err="1"/>
                        <a:t>Ellas</a:t>
                      </a:r>
                      <a:r>
                        <a:rPr lang="en-US" sz="1800" baseline="0" dirty="0"/>
                        <a:t> </a:t>
                      </a:r>
                      <a:r>
                        <a:rPr lang="en-US" sz="1800" baseline="0" dirty="0" err="1"/>
                        <a:t>Uds</a:t>
                      </a:r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33400" y="4765675"/>
          <a:ext cx="8382000" cy="148272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219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6425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70681">
                <a:tc gridSpan="4">
                  <a:txBody>
                    <a:bodyPr/>
                    <a:lstStyle/>
                    <a:p>
                      <a:pPr algn="ctr"/>
                      <a:r>
                        <a:rPr lang="en-US" sz="1800" dirty="0" err="1"/>
                        <a:t>Mentir</a:t>
                      </a:r>
                      <a:r>
                        <a:rPr lang="en-US" sz="1800" dirty="0"/>
                        <a:t> </a:t>
                      </a:r>
                      <a:r>
                        <a:rPr lang="en-US" sz="1800" b="0" i="1" dirty="0"/>
                        <a:t>(to lie)</a:t>
                      </a:r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681">
                <a:tc>
                  <a:txBody>
                    <a:bodyPr/>
                    <a:lstStyle/>
                    <a:p>
                      <a:r>
                        <a:rPr lang="en-US" sz="1800" dirty="0" err="1"/>
                        <a:t>Yo</a:t>
                      </a:r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Nosotros</a:t>
                      </a:r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681">
                <a:tc>
                  <a:txBody>
                    <a:bodyPr/>
                    <a:lstStyle/>
                    <a:p>
                      <a:r>
                        <a:rPr lang="en-US" sz="1800" dirty="0" err="1"/>
                        <a:t>Tú</a:t>
                      </a:r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Vosotros</a:t>
                      </a:r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681">
                <a:tc>
                  <a:txBody>
                    <a:bodyPr/>
                    <a:lstStyle/>
                    <a:p>
                      <a:r>
                        <a:rPr lang="en-US" sz="1800" dirty="0" err="1"/>
                        <a:t>Él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ella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Ud</a:t>
                      </a:r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Ellos</a:t>
                      </a:r>
                      <a:r>
                        <a:rPr lang="en-US" sz="1800" baseline="0" dirty="0"/>
                        <a:t> </a:t>
                      </a:r>
                      <a:r>
                        <a:rPr lang="en-US" sz="1800" baseline="0" dirty="0" err="1"/>
                        <a:t>Ellas</a:t>
                      </a:r>
                      <a:r>
                        <a:rPr lang="en-US" sz="1800" baseline="0" dirty="0"/>
                        <a:t> </a:t>
                      </a:r>
                      <a:r>
                        <a:rPr lang="en-US" sz="1800" baseline="0" dirty="0" err="1"/>
                        <a:t>Uds</a:t>
                      </a:r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66522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7813"/>
            <a:ext cx="8763000" cy="113982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dirty="0" err="1">
                <a:solidFill>
                  <a:srgbClr val="FF0000"/>
                </a:solidFill>
              </a:rPr>
              <a:t>Repaso</a:t>
            </a:r>
            <a:r>
              <a:rPr lang="en-US" dirty="0">
                <a:solidFill>
                  <a:srgbClr val="FF0000"/>
                </a:solidFill>
              </a:rPr>
              <a:t> 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Stem-changing/ Boot Verbs E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IE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686800" cy="4525963"/>
          </a:xfrm>
        </p:spPr>
        <p:txBody>
          <a:bodyPr/>
          <a:lstStyle/>
          <a:p>
            <a:pPr>
              <a:defRPr/>
            </a:pPr>
            <a:r>
              <a:rPr lang="en-US" dirty="0"/>
              <a:t>All forms of the verb change from “E” to “IE”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u="sng" dirty="0"/>
              <a:t>Except</a:t>
            </a:r>
            <a:r>
              <a:rPr lang="en-US" dirty="0"/>
              <a:t> ‘</a:t>
            </a:r>
            <a:r>
              <a:rPr lang="en-US" i="1" dirty="0" err="1"/>
              <a:t>nosotros</a:t>
            </a:r>
            <a:r>
              <a:rPr lang="en-US" i="1" dirty="0"/>
              <a:t>’</a:t>
            </a:r>
            <a:r>
              <a:rPr lang="en-US" dirty="0"/>
              <a:t> y </a:t>
            </a:r>
            <a:r>
              <a:rPr lang="en-US" i="1" dirty="0"/>
              <a:t>‘</a:t>
            </a:r>
            <a:r>
              <a:rPr lang="en-US" i="1" dirty="0" err="1"/>
              <a:t>vosotros</a:t>
            </a:r>
            <a:r>
              <a:rPr lang="en-US" i="1" dirty="0"/>
              <a:t>’</a:t>
            </a:r>
            <a:r>
              <a:rPr lang="en-US" dirty="0"/>
              <a:t>.</a:t>
            </a:r>
          </a:p>
          <a:p>
            <a:pPr>
              <a:defRPr/>
            </a:pPr>
            <a:r>
              <a:rPr lang="en-US" dirty="0"/>
              <a:t>The “E” closest to the ending ‘-AR, -ER, -IR’ takes the “IE” change.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/>
              <a:t>	</a:t>
            </a:r>
            <a:r>
              <a:rPr lang="en-US" dirty="0" err="1"/>
              <a:t>Empezar</a:t>
            </a:r>
            <a:r>
              <a:rPr lang="en-US" dirty="0"/>
              <a:t>		</a:t>
            </a:r>
            <a:r>
              <a:rPr lang="en-US" dirty="0" err="1"/>
              <a:t>Preferir</a:t>
            </a:r>
            <a:r>
              <a:rPr lang="en-US" dirty="0"/>
              <a:t>		</a:t>
            </a:r>
            <a:r>
              <a:rPr lang="en-US" dirty="0" err="1"/>
              <a:t>Querer</a:t>
            </a:r>
            <a:endParaRPr lang="en-US" dirty="0"/>
          </a:p>
          <a:p>
            <a:pPr marL="0" indent="0">
              <a:buFont typeface="Wingdings" pitchFamily="2" charset="2"/>
              <a:buNone/>
              <a:defRPr/>
            </a:pPr>
            <a:endParaRPr lang="en-US" sz="2400" dirty="0"/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/>
              <a:t>   </a:t>
            </a:r>
            <a:r>
              <a:rPr lang="en-US" dirty="0" err="1"/>
              <a:t>Yo</a:t>
            </a:r>
            <a:r>
              <a:rPr lang="en-US" dirty="0"/>
              <a:t> </a:t>
            </a:r>
            <a:r>
              <a:rPr lang="en-US" dirty="0" err="1"/>
              <a:t>Empiezo</a:t>
            </a:r>
            <a:r>
              <a:rPr lang="en-US" dirty="0"/>
              <a:t>	   </a:t>
            </a:r>
            <a:r>
              <a:rPr lang="en-US" dirty="0" err="1"/>
              <a:t>Tú</a:t>
            </a:r>
            <a:r>
              <a:rPr lang="en-US" dirty="0"/>
              <a:t> </a:t>
            </a:r>
            <a:r>
              <a:rPr lang="en-US" dirty="0" err="1"/>
              <a:t>Prefieres</a:t>
            </a:r>
            <a:r>
              <a:rPr lang="en-US" dirty="0"/>
              <a:t>      </a:t>
            </a:r>
            <a:r>
              <a:rPr lang="en-US" dirty="0" err="1"/>
              <a:t>Él</a:t>
            </a:r>
            <a:r>
              <a:rPr lang="en-US" dirty="0"/>
              <a:t> </a:t>
            </a:r>
            <a:r>
              <a:rPr lang="en-US" dirty="0" err="1"/>
              <a:t>Quiere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2514600" y="3657600"/>
            <a:ext cx="457200" cy="457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cxnSp>
        <p:nvCxnSpPr>
          <p:cNvPr id="6" name="Curved Connector 5"/>
          <p:cNvCxnSpPr/>
          <p:nvPr/>
        </p:nvCxnSpPr>
        <p:spPr>
          <a:xfrm rot="16200000" flipH="1" flipV="1">
            <a:off x="2479675" y="3463925"/>
            <a:ext cx="69850" cy="457200"/>
          </a:xfrm>
          <a:prstGeom prst="curvedConnector4">
            <a:avLst>
              <a:gd name="adj1" fmla="val -449985"/>
              <a:gd name="adj2" fmla="val 105303"/>
            </a:avLst>
          </a:prstGeom>
          <a:ln w="28575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209800" y="3962400"/>
            <a:ext cx="152400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2286000" y="3962400"/>
            <a:ext cx="0" cy="76200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2209800" y="4953000"/>
            <a:ext cx="304800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5105400" y="3657600"/>
            <a:ext cx="457200" cy="457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cxnSp>
        <p:nvCxnSpPr>
          <p:cNvPr id="10" name="Curved Connector 9"/>
          <p:cNvCxnSpPr/>
          <p:nvPr/>
        </p:nvCxnSpPr>
        <p:spPr>
          <a:xfrm rot="16200000" flipH="1" flipV="1">
            <a:off x="5146675" y="3463925"/>
            <a:ext cx="69850" cy="457200"/>
          </a:xfrm>
          <a:prstGeom prst="curvedConnector4">
            <a:avLst>
              <a:gd name="adj1" fmla="val -469985"/>
              <a:gd name="adj2" fmla="val 105303"/>
            </a:avLst>
          </a:prstGeom>
          <a:ln w="28575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876800" y="4003675"/>
            <a:ext cx="152400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4953000" y="3962400"/>
            <a:ext cx="0" cy="68580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876800" y="4953000"/>
            <a:ext cx="304800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7710488" y="3616325"/>
            <a:ext cx="457200" cy="457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cxnSp>
        <p:nvCxnSpPr>
          <p:cNvPr id="18" name="Curved Connector 17"/>
          <p:cNvCxnSpPr/>
          <p:nvPr/>
        </p:nvCxnSpPr>
        <p:spPr>
          <a:xfrm rot="16200000" flipH="1" flipV="1">
            <a:off x="7654925" y="3387725"/>
            <a:ext cx="69850" cy="457200"/>
          </a:xfrm>
          <a:prstGeom prst="curvedConnector4">
            <a:avLst>
              <a:gd name="adj1" fmla="val -329989"/>
              <a:gd name="adj2" fmla="val 105303"/>
            </a:avLst>
          </a:prstGeom>
          <a:ln w="28575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391400" y="3962400"/>
            <a:ext cx="152400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7467600" y="3962400"/>
            <a:ext cx="0" cy="60960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7461250" y="4953000"/>
            <a:ext cx="304800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229600" cy="1139825"/>
          </a:xfrm>
        </p:spPr>
        <p:txBody>
          <a:bodyPr/>
          <a:lstStyle/>
          <a:p>
            <a:r>
              <a:rPr lang="en-US" altLang="en-US" smtClean="0">
                <a:solidFill>
                  <a:schemeClr val="accent2"/>
                </a:solidFill>
              </a:rPr>
              <a:t>Tarea # 50b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Write 6 sentences: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altLang="en-US" dirty="0"/>
              <a:t>2 with </a:t>
            </a:r>
            <a:r>
              <a:rPr lang="en-US" altLang="en-US" dirty="0" err="1"/>
              <a:t>empezar</a:t>
            </a:r>
            <a:r>
              <a:rPr lang="en-US" altLang="en-US" dirty="0"/>
              <a:t>.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altLang="en-US" dirty="0"/>
              <a:t>2 with </a:t>
            </a:r>
            <a:r>
              <a:rPr lang="en-US" altLang="en-US" dirty="0" err="1"/>
              <a:t>querer</a:t>
            </a:r>
            <a:r>
              <a:rPr lang="en-US" altLang="en-US" dirty="0"/>
              <a:t>.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altLang="en-US" dirty="0"/>
              <a:t>2 with </a:t>
            </a:r>
            <a:r>
              <a:rPr lang="en-US" altLang="en-US" dirty="0" err="1"/>
              <a:t>preferir</a:t>
            </a:r>
            <a:r>
              <a:rPr lang="en-US" altLang="en-US" dirty="0"/>
              <a:t>.</a:t>
            </a:r>
          </a:p>
          <a:p>
            <a:pPr>
              <a:buFont typeface="Wingdings" pitchFamily="2" charset="2"/>
              <a:buChar char="Ø"/>
              <a:defRPr/>
            </a:pPr>
            <a:endParaRPr lang="en-US" altLang="en-US" dirty="0"/>
          </a:p>
          <a:p>
            <a:pPr>
              <a:defRPr/>
            </a:pPr>
            <a:endParaRPr lang="en-US" altLang="en-US" dirty="0"/>
          </a:p>
          <a:p>
            <a:pPr>
              <a:defRPr/>
            </a:pPr>
            <a:r>
              <a:rPr lang="en-US" altLang="en-US" dirty="0"/>
              <a:t>STUDY for </a:t>
            </a:r>
            <a:r>
              <a:rPr lang="en-US" altLang="en-US" u="sng" dirty="0"/>
              <a:t>Quiz 3: </a:t>
            </a:r>
            <a:r>
              <a:rPr lang="en-US" altLang="en-US" u="sng" dirty="0" err="1"/>
              <a:t>Capitulo</a:t>
            </a:r>
            <a:r>
              <a:rPr lang="en-US" altLang="en-US" u="sng" dirty="0"/>
              <a:t> 5</a:t>
            </a:r>
            <a:r>
              <a:rPr lang="en-US" altLang="en-US" dirty="0"/>
              <a:t> Thursday!</a:t>
            </a:r>
          </a:p>
          <a:p>
            <a:pPr lvl="1">
              <a:defRPr/>
            </a:pPr>
            <a:r>
              <a:rPr lang="en-US" altLang="en-US" dirty="0"/>
              <a:t>Stem-changing / Boot verbs (E</a:t>
            </a:r>
            <a:r>
              <a:rPr lang="en-US" altLang="en-US" dirty="0">
                <a:sym typeface="Wingdings" panose="05000000000000000000" pitchFamily="2" charset="2"/>
              </a:rPr>
              <a:t>IE)</a:t>
            </a:r>
          </a:p>
          <a:p>
            <a:pPr marL="457200" lvl="1" indent="0">
              <a:buFont typeface="Wingdings" pitchFamily="2" charset="2"/>
              <a:buNone/>
              <a:defRPr/>
            </a:pPr>
            <a:endParaRPr lang="en-US" altLang="en-US" dirty="0">
              <a:sym typeface="Wingdings" panose="05000000000000000000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vel">
  <a:themeElements>
    <a:clrScheme name="Level 6">
      <a:dk1>
        <a:srgbClr val="000000"/>
      </a:dk1>
      <a:lt1>
        <a:srgbClr val="FFFFFF"/>
      </a:lt1>
      <a:dk2>
        <a:srgbClr val="666699"/>
      </a:dk2>
      <a:lt2>
        <a:srgbClr val="FFCC00"/>
      </a:lt2>
      <a:accent1>
        <a:srgbClr val="FF9900"/>
      </a:accent1>
      <a:accent2>
        <a:srgbClr val="FF0000"/>
      </a:accent2>
      <a:accent3>
        <a:srgbClr val="FFFFFF"/>
      </a:accent3>
      <a:accent4>
        <a:srgbClr val="000000"/>
      </a:accent4>
      <a:accent5>
        <a:srgbClr val="FFCAAA"/>
      </a:accent5>
      <a:accent6>
        <a:srgbClr val="E70000"/>
      </a:accent6>
      <a:hlink>
        <a:srgbClr val="666699"/>
      </a:hlink>
      <a:folHlink>
        <a:srgbClr val="999966"/>
      </a:folHlink>
    </a:clrScheme>
    <a:fontScheme name="Level">
      <a:majorFont>
        <a:latin typeface="Garamond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evel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Level</Template>
  <TotalTime>11613</TotalTime>
  <Words>143</Words>
  <Application>Microsoft Office PowerPoint</Application>
  <PresentationFormat>On-screen Show (4:3)</PresentationFormat>
  <Paragraphs>38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Verdana</vt:lpstr>
      <vt:lpstr>Arial</vt:lpstr>
      <vt:lpstr>Garamond</vt:lpstr>
      <vt:lpstr>Wingdings</vt:lpstr>
      <vt:lpstr>Calibri</vt:lpstr>
      <vt:lpstr>Times New Roman</vt:lpstr>
      <vt:lpstr>Level</vt:lpstr>
      <vt:lpstr>PowerPoint Presentation</vt:lpstr>
      <vt:lpstr>Repaso  Stem-changing/ Boot Verbs EIE</vt:lpstr>
      <vt:lpstr>Tarea # 50b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Clase 7IM La fecha es el 2 de diciembre del 2010</dc:title>
  <dc:creator>Helen Zumaeta</dc:creator>
  <cp:lastModifiedBy>Helen Zumaeta</cp:lastModifiedBy>
  <cp:revision>50</cp:revision>
  <cp:lastPrinted>2016-02-24T19:46:19Z</cp:lastPrinted>
  <dcterms:created xsi:type="dcterms:W3CDTF">2010-12-02T00:31:41Z</dcterms:created>
  <dcterms:modified xsi:type="dcterms:W3CDTF">2017-03-21T20:56:07Z</dcterms:modified>
</cp:coreProperties>
</file>